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279" r:id="rId5"/>
    <p:sldId id="281" r:id="rId6"/>
    <p:sldId id="280" r:id="rId7"/>
    <p:sldId id="287" r:id="rId8"/>
    <p:sldId id="288" r:id="rId9"/>
    <p:sldId id="314" r:id="rId10"/>
    <p:sldId id="315" r:id="rId11"/>
    <p:sldId id="289" r:id="rId12"/>
    <p:sldId id="291" r:id="rId13"/>
    <p:sldId id="310" r:id="rId14"/>
    <p:sldId id="332" r:id="rId15"/>
    <p:sldId id="318" r:id="rId16"/>
    <p:sldId id="312" r:id="rId17"/>
    <p:sldId id="323" r:id="rId18"/>
    <p:sldId id="333" r:id="rId19"/>
    <p:sldId id="324" r:id="rId20"/>
    <p:sldId id="313" r:id="rId21"/>
    <p:sldId id="284" r:id="rId22"/>
    <p:sldId id="290" r:id="rId23"/>
    <p:sldId id="319" r:id="rId24"/>
    <p:sldId id="316" r:id="rId25"/>
    <p:sldId id="293" r:id="rId26"/>
    <p:sldId id="294" r:id="rId27"/>
    <p:sldId id="285" r:id="rId28"/>
    <p:sldId id="295" r:id="rId29"/>
    <p:sldId id="296" r:id="rId30"/>
    <p:sldId id="297" r:id="rId31"/>
    <p:sldId id="305" r:id="rId32"/>
    <p:sldId id="298" r:id="rId33"/>
    <p:sldId id="299" r:id="rId34"/>
    <p:sldId id="322" r:id="rId35"/>
    <p:sldId id="301" r:id="rId36"/>
    <p:sldId id="302" r:id="rId37"/>
    <p:sldId id="304" r:id="rId38"/>
    <p:sldId id="306" r:id="rId39"/>
    <p:sldId id="308" r:id="rId40"/>
    <p:sldId id="317" r:id="rId41"/>
    <p:sldId id="320" r:id="rId42"/>
    <p:sldId id="325" r:id="rId43"/>
    <p:sldId id="326" r:id="rId44"/>
    <p:sldId id="328" r:id="rId45"/>
    <p:sldId id="329" r:id="rId46"/>
    <p:sldId id="330" r:id="rId47"/>
    <p:sldId id="331" r:id="rId48"/>
    <p:sldId id="334" r:id="rId49"/>
    <p:sldId id="283" r:id="rId50"/>
    <p:sldId id="274" r:id="rId5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8FE"/>
    <a:srgbClr val="FEB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6" autoAdjust="0"/>
    <p:restoredTop sz="94648" autoAdjust="0"/>
  </p:normalViewPr>
  <p:slideViewPr>
    <p:cSldViewPr>
      <p:cViewPr varScale="1">
        <p:scale>
          <a:sx n="85" d="100"/>
          <a:sy n="85" d="100"/>
        </p:scale>
        <p:origin x="2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8426"/>
    </p:cViewPr>
  </p:sorterViewPr>
  <p:notesViewPr>
    <p:cSldViewPr>
      <p:cViewPr varScale="1">
        <p:scale>
          <a:sx n="113" d="100"/>
          <a:sy n="113" d="100"/>
        </p:scale>
        <p:origin x="-1614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6A64A85-5B88-4390-8F4D-A88C9DE4EE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938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7F7C98-C281-47CD-8D6C-FD93806A8799}" type="datetimeFigureOut">
              <a:rPr lang="en-US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6" tIns="48324" rIns="96646" bIns="4832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46" tIns="48324" rIns="96646" bIns="483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46" tIns="48324" rIns="96646" bIns="483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07E405-5271-4EBD-A17B-FB62AC3FF4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790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1496993-4687-4A19-B0D2-400AB482D2E8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02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304800" y="3505200"/>
            <a:ext cx="8839200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2667000"/>
            <a:ext cx="7772400" cy="838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990600" y="4419600"/>
            <a:ext cx="7772400" cy="838200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None/>
              <a:tabLst/>
              <a:defRPr sz="2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1" y="3505200"/>
            <a:ext cx="7738281" cy="914400"/>
          </a:xfrm>
          <a:prstGeom prst="rect">
            <a:avLst/>
          </a:prstGeom>
        </p:spPr>
        <p:txBody>
          <a:bodyPr/>
          <a:lstStyle>
            <a:lvl1pPr algn="r">
              <a:defRPr lang="en-US" sz="60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1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304800" y="3505200"/>
            <a:ext cx="8839200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595959"/>
                </a:solidFill>
              </a:rPr>
              <a:t>E-rate Modernization Order I   Fall 2014 E-rate Program Applicant Trainings	</a:t>
            </a:r>
            <a:fld id="{776D236B-2527-4985-9E44-8BF9FA5369C1}" type="slidenum">
              <a:rPr lang="en-US" altLang="en-US" sz="1200">
                <a:solidFill>
                  <a:srgbClr val="595959"/>
                </a:solidFill>
              </a:rPr>
              <a:pPr eaLnBrk="1" hangingPunct="1"/>
              <a:t>‹#›</a:t>
            </a:fld>
            <a:endParaRPr lang="en-US" altLang="en-US" sz="1200">
              <a:solidFill>
                <a:srgbClr val="7F7F7F"/>
              </a:solidFill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2667000"/>
            <a:ext cx="7772400" cy="8382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4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98376"/>
            <a:ext cx="7772400" cy="997424"/>
          </a:xfrm>
          <a:prstGeom prst="rect">
            <a:avLst/>
          </a:prstGeom>
        </p:spPr>
        <p:txBody>
          <a:bodyPr/>
          <a:lstStyle>
            <a:lvl1pPr algn="r">
              <a:defRPr lang="en-US" sz="6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7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228600" y="914400"/>
            <a:ext cx="84582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595959"/>
                </a:solidFill>
              </a:rPr>
              <a:t>E-rate Modernization Order  I Fall 2014 E-rate Program Applicant Trainings	</a:t>
            </a:r>
            <a:fld id="{2F5E9830-D585-41B5-9C47-6B316608FE48}" type="slidenum">
              <a:rPr lang="en-US" altLang="en-US" sz="1200">
                <a:solidFill>
                  <a:srgbClr val="595959"/>
                </a:solidFill>
              </a:rPr>
              <a:pPr eaLnBrk="1" hangingPunct="1"/>
              <a:t>‹#›</a:t>
            </a:fld>
            <a:endParaRPr lang="en-US" altLang="en-US" sz="1200">
              <a:solidFill>
                <a:srgbClr val="7F7F7F"/>
              </a:solidFill>
            </a:endParaRP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>
              <a:spcBef>
                <a:spcPts val="0"/>
              </a:spcBef>
              <a:spcAft>
                <a:spcPts val="1200"/>
              </a:spcAft>
              <a:defRPr sz="2600"/>
            </a:lvl2pPr>
            <a:lvl3pPr>
              <a:defRPr sz="26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endParaRPr lang="en-US" dirty="0" smtClean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2514600" y="381000"/>
            <a:ext cx="6172200" cy="5334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3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609600"/>
          </a:xfrm>
          <a:prstGeom prst="rect">
            <a:avLst/>
          </a:prstGeom>
        </p:spPr>
        <p:txBody>
          <a:bodyPr/>
          <a:lstStyle>
            <a:lvl1pPr algn="l">
              <a:defRPr sz="2800" b="1" i="0" u="none">
                <a:solidFill>
                  <a:srgbClr val="0070C0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829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28600" y="914400"/>
            <a:ext cx="84582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595959"/>
                </a:solidFill>
              </a:rPr>
              <a:t>E-rate Modernization Order  I Fall 2014 E-rate Program Applicant Trainings	</a:t>
            </a:r>
            <a:fld id="{A8CC04B9-381A-429D-BCC1-8A2410D7F5E9}" type="slidenum">
              <a:rPr lang="en-US" altLang="en-US" sz="1200">
                <a:solidFill>
                  <a:srgbClr val="595959"/>
                </a:solidFill>
              </a:rPr>
              <a:pPr eaLnBrk="1" hangingPunct="1"/>
              <a:t>‹#›</a:t>
            </a:fld>
            <a:endParaRPr lang="en-US" altLang="en-US" sz="1200">
              <a:solidFill>
                <a:srgbClr val="7F7F7F"/>
              </a:solidFill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57200" y="1828800"/>
            <a:ext cx="4114800" cy="43434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>
              <a:spcBef>
                <a:spcPts val="0"/>
              </a:spcBef>
              <a:spcAft>
                <a:spcPts val="1200"/>
              </a:spcAft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2514600" y="381000"/>
            <a:ext cx="6172200" cy="5334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3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572000" y="1828800"/>
            <a:ext cx="4114800" cy="43434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>
              <a:spcBef>
                <a:spcPts val="0"/>
              </a:spcBef>
              <a:spcAft>
                <a:spcPts val="1200"/>
              </a:spcAft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6096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0070C0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232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228600" y="914400"/>
            <a:ext cx="84582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595959"/>
                </a:solidFill>
              </a:rPr>
              <a:t>E-rate Modernization Order  I Fall 2014 E-rate Program Applicant Trainings	</a:t>
            </a:r>
            <a:fld id="{E1519A4A-0C3C-4AFC-9399-E0E5F97D654D}" type="slidenum">
              <a:rPr lang="en-US" altLang="en-US" sz="1200">
                <a:solidFill>
                  <a:srgbClr val="595959"/>
                </a:solidFill>
              </a:rPr>
              <a:pPr eaLnBrk="1" hangingPunct="1"/>
              <a:t>‹#›</a:t>
            </a:fld>
            <a:endParaRPr lang="en-US" altLang="en-US" sz="1200">
              <a:solidFill>
                <a:srgbClr val="7F7F7F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2362200" y="381000"/>
            <a:ext cx="6324600" cy="5334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3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702222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Q&amp;A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228600" y="914400"/>
            <a:ext cx="84582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Presentation Title   I   2014 E-rate Program Applicant Trainings</a:t>
            </a:r>
            <a:endParaRPr lang="en-US" sz="1200" dirty="0">
              <a:cs typeface="+mn-cs"/>
            </a:endParaRP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371600" y="3200400"/>
            <a:ext cx="6400800" cy="5334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2600"/>
            </a:lvl1pPr>
            <a:lvl2pPr>
              <a:spcBef>
                <a:spcPts val="0"/>
              </a:spcBef>
              <a:spcAft>
                <a:spcPts val="1200"/>
              </a:spcAft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2514600" y="381000"/>
            <a:ext cx="6172200" cy="5334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3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914400"/>
          </a:xfrm>
          <a:prstGeom prst="rect">
            <a:avLst/>
          </a:prstGeom>
        </p:spPr>
        <p:txBody>
          <a:bodyPr/>
          <a:lstStyle>
            <a:lvl1pPr algn="ctr">
              <a:defRPr sz="6000" b="1" i="0" u="none">
                <a:solidFill>
                  <a:srgbClr val="0070C0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4095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90538" y="6400800"/>
            <a:ext cx="8196262" cy="306388"/>
          </a:xfrm>
          <a:prstGeom prst="rect">
            <a:avLst/>
          </a:prstGeom>
        </p:spPr>
        <p:txBody>
          <a:bodyPr/>
          <a:lstStyle>
            <a:lvl1pPr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77724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solidFill>
                  <a:srgbClr val="595959"/>
                </a:solidFill>
              </a:rPr>
              <a:t>Program Compliance I   Fall 2014 E-rate Program Applicant Trainings	</a:t>
            </a:r>
            <a:fld id="{C1D9F89F-6D19-42D1-BB31-0A57C19B6387}" type="slidenum">
              <a:rPr lang="en-US" altLang="en-US" sz="1200">
                <a:solidFill>
                  <a:srgbClr val="595959"/>
                </a:solidFill>
              </a:rPr>
              <a:pPr/>
              <a:t>‹#›</a:t>
            </a:fld>
            <a:endParaRPr lang="en-US" altLang="en-US" sz="1200">
              <a:solidFill>
                <a:srgbClr val="7F7F7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304800" y="914400"/>
            <a:ext cx="83820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57200" y="2209800"/>
            <a:ext cx="8229600" cy="40386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457200" y="1600200"/>
            <a:ext cx="8229600" cy="609600"/>
          </a:xfrm>
          <a:prstGeom prst="rect">
            <a:avLst/>
          </a:prstGeom>
        </p:spPr>
        <p:txBody>
          <a:bodyPr/>
          <a:lstStyle>
            <a:lvl1pPr>
              <a:buNone/>
              <a:defRPr sz="2600" b="1">
                <a:solidFill>
                  <a:srgbClr val="0070C0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5029200" y="381000"/>
            <a:ext cx="3657600" cy="533400"/>
          </a:xfrm>
          <a:prstGeom prst="rect">
            <a:avLst/>
          </a:prstGeom>
        </p:spPr>
        <p:txBody>
          <a:bodyPr/>
          <a:lstStyle>
            <a:lvl1pPr algn="r">
              <a:buNone/>
              <a:defRPr sz="3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38629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0" y="6324600"/>
            <a:ext cx="914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228600" y="914400"/>
            <a:ext cx="8458200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57200" y="2209800"/>
            <a:ext cx="8229600" cy="40386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>
              <a:spcBef>
                <a:spcPts val="0"/>
              </a:spcBef>
              <a:spcAft>
                <a:spcPts val="1200"/>
              </a:spcAft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600200"/>
            <a:ext cx="8229600" cy="609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600" b="1">
                <a:solidFill>
                  <a:srgbClr val="0070C0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z="2600" b="1" dirty="0" smtClean="0">
                <a:solidFill>
                  <a:srgbClr val="0070C0"/>
                </a:solidFill>
              </a:rPr>
              <a:t>Content Title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2514600" y="381000"/>
            <a:ext cx="6172200" cy="5334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3200" b="1"/>
            </a:lvl1pPr>
          </a:lstStyle>
          <a:p>
            <a:pPr lvl="0"/>
            <a:r>
              <a:rPr lang="en-US" dirty="0" smtClean="0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8412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83F77E-A33E-46A3-B949-DCF2AD996F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33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228600" y="914400"/>
            <a:ext cx="18288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76200"/>
            <a:ext cx="20621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947738" y="6638925"/>
            <a:ext cx="8196262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>
              <a:defRPr/>
            </a:pPr>
            <a:r>
              <a:rPr lang="en-US" sz="900" dirty="0" smtClean="0">
                <a:latin typeface="+mn-lt"/>
                <a:cs typeface="+mn-cs"/>
              </a:rPr>
              <a:t>©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2014 Universal Service Administrative Company. All rights reserved.</a:t>
            </a:r>
            <a:endParaRPr lang="en-US" sz="900" dirty="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ac.org/s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5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E-rate Program</a:t>
            </a:r>
          </a:p>
        </p:txBody>
      </p:sp>
      <p:sp>
        <p:nvSpPr>
          <p:cNvPr id="8195" name="Text Placeholder 6"/>
          <p:cNvSpPr>
            <a:spLocks noGrp="1"/>
          </p:cNvSpPr>
          <p:nvPr>
            <p:ph type="body" sz="quarter" idx="12"/>
          </p:nvPr>
        </p:nvSpPr>
        <p:spPr bwMode="auto">
          <a:xfrm>
            <a:off x="990600" y="5257800"/>
            <a:ext cx="77724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</a:pPr>
            <a:r>
              <a:rPr lang="en-US" altLang="en-US" smtClean="0"/>
              <a:t>Fall 2014 Applicant Trainings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505200"/>
            <a:ext cx="7739063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E-rate Modernization Order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Placeholder 4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Closing the Wi-Fi Gap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Applicant Category Two Budgets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Changes to Eligible Services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Maximizing Cost-Effective Purchases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Simplifying the Administration of the E-rate program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Purchasing and Contracts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Discount Calculations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Invoicing and Appeals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Document Retention</a:t>
            </a:r>
          </a:p>
          <a:p>
            <a:pPr lvl="1"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9" name="Text Placeholder 5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Overview</a:t>
            </a:r>
          </a:p>
        </p:txBody>
      </p:sp>
      <p:sp>
        <p:nvSpPr>
          <p:cNvPr id="922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Order Highlights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Placeholder 5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E-rate Modernization Order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498850"/>
            <a:ext cx="7772400" cy="9969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/>
              <a:t>Closing the Wi-Fi Gap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$1B funding target in FY 2015 and FY 2016 for Category Two funding.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If Category Two demand exceeds available funds, prioritize based on discount rate.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If there are insufficient funds in a single discount rate, prioritize based on the percentage of students that are eligible for free and reduced school lunches within each applicant’s school district.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Top Category Two discount rate now 85% instead of 90%.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Two-in-Five rule not in effect for FY 2015 and FY 2016.  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1268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Making Category Two Funds Go Farther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School budgets are $150 per student </a:t>
            </a:r>
            <a:r>
              <a:rPr lang="en-US" altLang="en-US" sz="2200" b="1" smtClean="0">
                <a:solidFill>
                  <a:srgbClr val="FF0000"/>
                </a:solidFill>
              </a:rPr>
              <a:t>PRE-DISCOUNT </a:t>
            </a:r>
            <a:r>
              <a:rPr lang="en-US" altLang="en-US" sz="2200" smtClean="0"/>
              <a:t>based on the count of full time and part time students at that school with a floor of $9,200.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Library budgets are $2.30 </a:t>
            </a:r>
            <a:r>
              <a:rPr lang="en-US" altLang="en-US" sz="2200" b="1" smtClean="0">
                <a:solidFill>
                  <a:srgbClr val="FF0000"/>
                </a:solidFill>
              </a:rPr>
              <a:t>PRE-DISCOUNT </a:t>
            </a:r>
            <a:r>
              <a:rPr lang="en-US" altLang="en-US" sz="2200" smtClean="0"/>
              <a:t>times</a:t>
            </a:r>
            <a:r>
              <a:rPr lang="en-US" altLang="en-US" sz="2200" b="1" smtClean="0">
                <a:solidFill>
                  <a:srgbClr val="FF0000"/>
                </a:solidFill>
              </a:rPr>
              <a:t> </a:t>
            </a:r>
            <a:r>
              <a:rPr lang="en-US" altLang="en-US" sz="2200" smtClean="0"/>
              <a:t>the square footage of the library (inside the four walls) with a floor of $9,200.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Budgets are recalculated every year based on current student population or square footage, and can go up or down.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Any funding commitments that include an entity as a recipient of service in FY 2015 will count against the pre-discount budget for that entity in FY 2016.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9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229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Applicant Category Two Budgets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Each individual school and each library outlet or branch has a Category Two budget.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Non-instructional facilities (NIFs) – including school NIFs with classrooms and administrative buildings – do not have Category Two budgets.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If a NIF is essential for the effective transport of information to or within a school or library, the applicant must allocate the NIF costs to the entities benefiting from the service.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Districts or library systems may not average their costs across multiple school or library budgets.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331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Applicant Category Two Budgets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Red School District qualifies for a 50% discount rate.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There are 1,000 students in total. High School has 550 students but 10 middle school students also take advanced classes there.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434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Applicant Category Two Budgets Example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3160713"/>
          <a:ext cx="8000999" cy="2778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1106934"/>
                <a:gridCol w="2563427"/>
                <a:gridCol w="2330388"/>
              </a:tblGrid>
              <a:tr h="74165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School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F/T</a:t>
                      </a:r>
                      <a:r>
                        <a:rPr lang="en-US" sz="1800" baseline="0" dirty="0" smtClean="0"/>
                        <a:t> &amp; P/T Students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Pre-discount Category</a:t>
                      </a:r>
                      <a:r>
                        <a:rPr lang="en-US" sz="1800" baseline="0" dirty="0" smtClean="0"/>
                        <a:t> Two Budget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Post</a:t>
                      </a:r>
                      <a:r>
                        <a:rPr lang="en-US" sz="1800" baseline="0" dirty="0" smtClean="0"/>
                        <a:t>-discount  Category Two Budget</a:t>
                      </a:r>
                      <a:endParaRPr lang="en-US" sz="1800" dirty="0"/>
                    </a:p>
                  </a:txBody>
                  <a:tcPr/>
                </a:tc>
              </a:tr>
              <a:tr h="4072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Red Elementary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100*</a:t>
                      </a:r>
                      <a:r>
                        <a:rPr lang="en-US" sz="1800" baseline="0" dirty="0" smtClean="0"/>
                        <a:t>150 = $15,000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$15,000*0.5 = $7,500</a:t>
                      </a:r>
                      <a:endParaRPr lang="en-US" sz="1800" dirty="0"/>
                    </a:p>
                  </a:txBody>
                  <a:tcPr/>
                </a:tc>
              </a:tr>
              <a:tr h="4072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Red Middle School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300*</a:t>
                      </a:r>
                      <a:r>
                        <a:rPr lang="en-US" sz="1800" baseline="0" dirty="0" smtClean="0"/>
                        <a:t>150 = $45,000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$45,000*0.5 = $22,500</a:t>
                      </a:r>
                      <a:endParaRPr lang="en-US" sz="1800" dirty="0"/>
                    </a:p>
                  </a:txBody>
                  <a:tcPr/>
                </a:tc>
              </a:tr>
              <a:tr h="4072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r>
                        <a:rPr lang="en-US" sz="1800" baseline="0" dirty="0" smtClean="0"/>
                        <a:t> Top 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50*$150 = $9,200</a:t>
                      </a:r>
                      <a:r>
                        <a:rPr lang="en-US" sz="1800" baseline="0" dirty="0" smtClean="0"/>
                        <a:t> (floor!)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$9,200*0.5 = </a:t>
                      </a:r>
                      <a:r>
                        <a:rPr lang="en-US" sz="1800" baseline="0" dirty="0" smtClean="0"/>
                        <a:t>$4,600</a:t>
                      </a:r>
                      <a:endParaRPr lang="en-US" sz="1800" dirty="0"/>
                    </a:p>
                  </a:txBody>
                  <a:tcPr/>
                </a:tc>
              </a:tr>
              <a:tr h="4072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Red High School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560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560*$150 =</a:t>
                      </a:r>
                      <a:r>
                        <a:rPr lang="en-US" sz="1800" baseline="0" dirty="0" smtClean="0"/>
                        <a:t> $84,000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$84,000*0.5 = $42,000</a:t>
                      </a:r>
                      <a:endParaRPr lang="en-US" sz="1800" dirty="0"/>
                    </a:p>
                  </a:txBody>
                  <a:tcPr/>
                </a:tc>
              </a:tr>
              <a:tr h="4072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District</a:t>
                      </a:r>
                      <a:r>
                        <a:rPr lang="en-US" sz="1800" baseline="0" dirty="0" smtClean="0"/>
                        <a:t> Office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$0 (NIFs</a:t>
                      </a:r>
                      <a:r>
                        <a:rPr lang="en-US" sz="1800" baseline="0" dirty="0" smtClean="0"/>
                        <a:t> don’t qualify)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$0 (NIFs</a:t>
                      </a:r>
                      <a:r>
                        <a:rPr lang="en-US" sz="1800" baseline="0" dirty="0" smtClean="0"/>
                        <a:t> don’t qualify)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Focus on providing support for broadband, removes eligibility of other services.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Category One services now </a:t>
            </a:r>
            <a:r>
              <a:rPr lang="en-US" altLang="en-US" b="1" smtClean="0"/>
              <a:t>ineligible</a:t>
            </a:r>
            <a:r>
              <a:rPr lang="en-US" altLang="en-US" smtClean="0"/>
              <a:t>: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Web hosting, voicemail, email, and texting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Outdated or legacy voice services including, but not limited to: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mtClean="0"/>
              <a:t>Paging service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mtClean="0"/>
              <a:t>Inside wire maintenance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mtClean="0"/>
              <a:t>Custom calling service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5364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Reorienting Support to High Speed Broadband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228600" y="1828800"/>
            <a:ext cx="8686800" cy="434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The discount rate for all voice services will be reduced by 20 percentage points beginning in FY 2015, and reduced by an additional 20 percentage points each subsequent funding year.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Applies to all costs incurred for the provision of telephone services and circuit capacity dedicated to providing voice services, including: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Local phone service, long distance service, plain old telephone services, radio loop, 800 service, satellite telephone, shared telephone service, Centrex, wireless telephone service such as cellular, and interconnected VoIP. 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6388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Phasing Down Support for Voice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fontAlgn="auto" hangingPunct="1">
              <a:defRPr/>
            </a:pPr>
            <a:r>
              <a:rPr lang="en-US" dirty="0" smtClean="0"/>
              <a:t>Big Red School District has 10,000 students of which </a:t>
            </a:r>
            <a:r>
              <a:rPr lang="en-US" dirty="0"/>
              <a:t>7</a:t>
            </a:r>
            <a:r>
              <a:rPr lang="en-US" dirty="0" smtClean="0"/>
              <a:t>,000 students are eligible for NSLP giving the district an 80% discount.  </a:t>
            </a:r>
          </a:p>
          <a:p>
            <a:pPr lvl="1" eaLnBrk="1" fontAlgn="auto" hangingPunct="1">
              <a:defRPr/>
            </a:pPr>
            <a:r>
              <a:rPr lang="en-US" sz="2200" dirty="0" smtClean="0"/>
              <a:t>Big Red School District seeks $100,000/year for their local and long distance VOIP service.</a:t>
            </a:r>
          </a:p>
          <a:p>
            <a:pPr lvl="1" eaLnBrk="1" fontAlgn="auto" hangingPunct="1">
              <a:defRPr/>
            </a:pPr>
            <a:r>
              <a:rPr lang="en-US" sz="2200" dirty="0" smtClean="0"/>
              <a:t>Local and long distance VOIP is subject to the phase down</a:t>
            </a:r>
          </a:p>
          <a:p>
            <a:pPr lvl="1" eaLnBrk="1" fontAlgn="auto" hangingPunct="1">
              <a:defRPr/>
            </a:pPr>
            <a:r>
              <a:rPr lang="en-US" sz="2200" dirty="0" smtClean="0"/>
              <a:t>FY 2015: $100,000 x (80</a:t>
            </a:r>
            <a:r>
              <a:rPr lang="en-US" sz="2200" strike="sngStrike" dirty="0" smtClean="0"/>
              <a:t>-</a:t>
            </a:r>
            <a:r>
              <a:rPr lang="en-US" sz="2200" dirty="0" smtClean="0"/>
              <a:t>20)% = $60,000 post-discount </a:t>
            </a:r>
          </a:p>
          <a:p>
            <a:pPr lvl="1" eaLnBrk="1" fontAlgn="auto" hangingPunct="1">
              <a:defRPr/>
            </a:pPr>
            <a:r>
              <a:rPr lang="en-US" sz="2200" dirty="0" smtClean="0"/>
              <a:t>FY 2016: $</a:t>
            </a:r>
            <a:r>
              <a:rPr lang="en-US" sz="2200" dirty="0"/>
              <a:t>100,000 x (</a:t>
            </a:r>
            <a:r>
              <a:rPr lang="en-US" sz="2200" dirty="0" smtClean="0"/>
              <a:t>80-40)% </a:t>
            </a:r>
            <a:r>
              <a:rPr lang="en-US" sz="2200" dirty="0"/>
              <a:t>= </a:t>
            </a:r>
            <a:r>
              <a:rPr lang="en-US" sz="2200" dirty="0" smtClean="0"/>
              <a:t>$40,000 post-discount</a:t>
            </a:r>
          </a:p>
          <a:p>
            <a:pPr lvl="1" eaLnBrk="1" fontAlgn="auto" hangingPunct="1">
              <a:defRPr/>
            </a:pPr>
            <a:r>
              <a:rPr lang="en-US" sz="2200" dirty="0"/>
              <a:t>FY </a:t>
            </a:r>
            <a:r>
              <a:rPr lang="en-US" sz="2200" dirty="0" smtClean="0"/>
              <a:t>2017: $</a:t>
            </a:r>
            <a:r>
              <a:rPr lang="en-US" sz="2200" dirty="0"/>
              <a:t>100,000 x (</a:t>
            </a:r>
            <a:r>
              <a:rPr lang="en-US" sz="2200" dirty="0" smtClean="0"/>
              <a:t>80-60)% = $20,000 post-discount</a:t>
            </a:r>
            <a:endParaRPr lang="en-US" sz="2200" dirty="0"/>
          </a:p>
        </p:txBody>
      </p:sp>
      <p:sp>
        <p:nvSpPr>
          <p:cNvPr id="1741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741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Phasing Down Support for Voice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57200" y="1828800"/>
            <a:ext cx="8229600" cy="434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On May 23, 2014, the FCC issued the Bundling Order effective for FY 2015 and forward</a:t>
            </a:r>
          </a:p>
          <a:p>
            <a:pPr>
              <a:spcBef>
                <a:spcPct val="0"/>
              </a:spcBef>
            </a:pPr>
            <a:r>
              <a:rPr lang="en-US" altLang="en-US" smtClean="0"/>
              <a:t>Applicants must cost allocate non-ancillary components including, but not limited to, end user devices such as: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Telephone handsets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VoIP handsets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Computers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Cell Phones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Bundling Order</a:t>
            </a:r>
          </a:p>
        </p:txBody>
      </p:sp>
      <p:sp>
        <p:nvSpPr>
          <p:cNvPr id="29700" name="Text Placeholder 5"/>
          <p:cNvSpPr>
            <a:spLocks noGrp="1"/>
          </p:cNvSpPr>
          <p:nvPr>
            <p:ph type="body" sz="quarter" idx="13"/>
          </p:nvPr>
        </p:nvSpPr>
        <p:spPr bwMode="auto">
          <a:xfrm>
            <a:off x="4572000" y="3657600"/>
            <a:ext cx="4114800" cy="251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ct val="0"/>
              </a:spcBef>
            </a:pPr>
            <a:r>
              <a:rPr lang="en-US" altLang="en-US" smtClean="0"/>
              <a:t>Tablets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Netbooks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Laptops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9701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The Bundling Order - DA 14-712</a:t>
            </a:r>
          </a:p>
        </p:txBody>
      </p:sp>
    </p:spTree>
    <p:extLst>
      <p:ext uri="{BB962C8B-B14F-4D97-AF65-F5344CB8AC3E}">
        <p14:creationId xmlns:p14="http://schemas.microsoft.com/office/powerpoint/2010/main" val="28212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Data plans and air cards are eligible only if a school or library can demonstrate that individual data plans are the most cost-effective options for providing internal broadband access.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Must be able to demonstrate either that installing a wireless local area networks (WLAN) is not physically possible, or provide a cost comparison to implement an individual data plan solution versus a WLAN solution.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Cost comparison may be established by seeking bids on WLANs and individual data plans.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Voice portion remains eligible but subject to phase down. 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843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Cellular Data Connections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 smtClean="0"/>
              <a:t>Eligible</a:t>
            </a:r>
            <a:r>
              <a:rPr lang="en-US" altLang="en-US" smtClean="0"/>
              <a:t>: Broadband distribution services and equipment needed to deliver broadband to students and library patrons and are eligible.  For example: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Routers                                    </a:t>
            </a:r>
            <a:r>
              <a:rPr lang="en-US" altLang="en-US" sz="2400" b="1" smtClean="0"/>
              <a:t>- </a:t>
            </a:r>
            <a:r>
              <a:rPr lang="en-US" altLang="en-US" sz="2400" smtClean="0"/>
              <a:t>Switches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Access Points		       - Internal cabling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smtClean="0"/>
              <a:t>Ineligible: </a:t>
            </a:r>
            <a:r>
              <a:rPr lang="en-US" altLang="en-US" smtClean="0"/>
              <a:t>Components that do not support broadband distribution are no longer eligible. For example: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Servers                                    </a:t>
            </a:r>
            <a:r>
              <a:rPr lang="en-US" altLang="en-US" sz="2400" b="1" smtClean="0"/>
              <a:t>- </a:t>
            </a:r>
            <a:r>
              <a:rPr lang="en-US" altLang="en-US" sz="2400" smtClean="0"/>
              <a:t>Voice/VOIP components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Circuit cards		       - Video components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1946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Category Two - Internal Connections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Placeholder 5"/>
          <p:cNvSpPr>
            <a:spLocks noGrp="1"/>
          </p:cNvSpPr>
          <p:nvPr>
            <p:ph type="body" sz="quarter" idx="10"/>
          </p:nvPr>
        </p:nvSpPr>
        <p:spPr bwMode="auto">
          <a:xfrm>
            <a:off x="457200" y="2514600"/>
            <a:ext cx="4114800" cy="358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ct val="0"/>
              </a:spcBef>
            </a:pPr>
            <a:r>
              <a:rPr lang="en-US" altLang="en-US" smtClean="0"/>
              <a:t>Access points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Cabling 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*NEW* Caching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Firewalls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Network switches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Routers 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Racks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sp>
        <p:nvSpPr>
          <p:cNvPr id="17411" name="Text Placeholder 6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/>
              <a:t>ESL – Category Two</a:t>
            </a:r>
          </a:p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7412" name="Text Placeholder 7"/>
          <p:cNvSpPr>
            <a:spLocks noGrp="1"/>
          </p:cNvSpPr>
          <p:nvPr>
            <p:ph type="body" sz="quarter" idx="13"/>
          </p:nvPr>
        </p:nvSpPr>
        <p:spPr bwMode="auto">
          <a:xfrm>
            <a:off x="4572000" y="2417763"/>
            <a:ext cx="4114800" cy="365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ct val="0"/>
              </a:spcBef>
            </a:pPr>
            <a:r>
              <a:rPr lang="en-US" altLang="en-US" smtClean="0"/>
              <a:t>UPS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Wireless LAN Controllers</a:t>
            </a:r>
          </a:p>
          <a:p>
            <a:pPr lvl="1">
              <a:spcBef>
                <a:spcPct val="0"/>
              </a:spcBef>
            </a:pPr>
            <a:r>
              <a:rPr lang="en-US" altLang="en-US" smtClean="0"/>
              <a:t>Improvements, upgrades and software necessary to support eligible broadband internal connections components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3" name="Title 4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Eligible Internal Connections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685800" y="2057400"/>
            <a:ext cx="473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17415" name="TextBox 9"/>
          <p:cNvSpPr txBox="1">
            <a:spLocks noChangeArrowheads="1"/>
          </p:cNvSpPr>
          <p:nvPr/>
        </p:nvSpPr>
        <p:spPr bwMode="auto">
          <a:xfrm>
            <a:off x="533400" y="1873250"/>
            <a:ext cx="822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/>
              <a:t>*NEW*Subject to the Category Two five-year budget approach</a:t>
            </a:r>
          </a:p>
        </p:txBody>
      </p:sp>
    </p:spTree>
    <p:extLst>
      <p:ext uri="{BB962C8B-B14F-4D97-AF65-F5344CB8AC3E}">
        <p14:creationId xmlns:p14="http://schemas.microsoft.com/office/powerpoint/2010/main" val="164101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For funding year 2015, caching is defined as a method that stores recently accessed information. Caching stores information locally so that the information is accessible more quickly than if transmitted across a network from a distance. A caching service or equipment that provides caching, including servers necessary for the provision of caching, is eligible for funding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/>
              <a:t>ESL – Category Two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Caching defined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8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57200" y="2895600"/>
            <a:ext cx="4114800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Circuit Cards/Components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Interfaces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Gateways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Antennas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Servers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Software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/>
              <a:t>ESL – Category Two</a:t>
            </a:r>
          </a:p>
        </p:txBody>
      </p:sp>
      <p:sp>
        <p:nvSpPr>
          <p:cNvPr id="18436" name="Text Placeholder 3"/>
          <p:cNvSpPr>
            <a:spLocks noGrp="1"/>
          </p:cNvSpPr>
          <p:nvPr>
            <p:ph type="body" sz="quarter" idx="13"/>
          </p:nvPr>
        </p:nvSpPr>
        <p:spPr bwMode="auto">
          <a:xfrm>
            <a:off x="4572000" y="2895600"/>
            <a:ext cx="4114800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Storage Devices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Telephone Components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Video Components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Voice over IP components</a:t>
            </a: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mtClean="0"/>
              <a:t>Video over IP components</a:t>
            </a:r>
          </a:p>
        </p:txBody>
      </p:sp>
      <p:sp>
        <p:nvSpPr>
          <p:cNvPr id="18437" name="Title 4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*NEW* Formerly Eligible as Internal Connections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457200" y="1752600"/>
            <a:ext cx="7543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800"/>
              <a:t>The following are no longer eligible for E-rate support:</a:t>
            </a:r>
          </a:p>
        </p:txBody>
      </p:sp>
    </p:spTree>
    <p:extLst>
      <p:ext uri="{BB962C8B-B14F-4D97-AF65-F5344CB8AC3E}">
        <p14:creationId xmlns:p14="http://schemas.microsoft.com/office/powerpoint/2010/main" val="8301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57200" y="2286000"/>
            <a:ext cx="82296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For FY 2015 and FY 2016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New Category Two Managed Internal Broadband Service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Created to help cover the operation, management, and monitoring of a LAN or WLAN.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Applicants benefit from greater flexibility to choose among managed Wi-Fi options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Closing the Wi-Fi Gap</a:t>
            </a:r>
          </a:p>
        </p:txBody>
      </p:sp>
      <p:sp>
        <p:nvSpPr>
          <p:cNvPr id="20484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*NEW* Category Two – Managed Internal Broadband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Placeholder 5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E-rate Modernization Order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498850"/>
            <a:ext cx="7772400" cy="9969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4800" smtClean="0"/>
              <a:t>Maximizing Cost- Effective </a:t>
            </a:r>
            <a:br>
              <a:rPr sz="4800" smtClean="0"/>
            </a:br>
            <a:r>
              <a:rPr sz="4800" smtClean="0"/>
              <a:t>E-rate Spending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No more separate Item 21 attachments – now embedded in the FCC Form 471.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FRN line items list all requested products and services.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Pricing data will be publicly available unless you can show a specific law, rule, or other restriction bars publication of the purchasing price data.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Contracts executed after the effective date of the Order may not contain any restriction barring publication of this pricing data.</a:t>
            </a:r>
          </a:p>
        </p:txBody>
      </p:sp>
      <p:sp>
        <p:nvSpPr>
          <p:cNvPr id="2253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Cost-Effective Purchases</a:t>
            </a:r>
          </a:p>
        </p:txBody>
      </p:sp>
      <p:sp>
        <p:nvSpPr>
          <p:cNvPr id="2253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Transparent Cost and Connectivity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Placeholder 4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/>
              <a:t>Templates will be available for applicants to prepare parts of the form in advance of the filing window.</a:t>
            </a:r>
          </a:p>
          <a:p>
            <a:pPr lvl="1">
              <a:spcBef>
                <a:spcPct val="0"/>
              </a:spcBef>
            </a:pPr>
            <a:r>
              <a:rPr lang="en-US" altLang="en-US" dirty="0" smtClean="0"/>
              <a:t>Recipient of service lists and Item 21 details.</a:t>
            </a:r>
          </a:p>
          <a:p>
            <a:pPr lvl="1">
              <a:spcBef>
                <a:spcPct val="0"/>
              </a:spcBef>
            </a:pPr>
            <a:r>
              <a:rPr lang="en-US" altLang="en-US" dirty="0" smtClean="0"/>
              <a:t>Templates will be specific to recipients of service or type of Item 21.</a:t>
            </a:r>
          </a:p>
          <a:p>
            <a:pPr lvl="1">
              <a:spcBef>
                <a:spcPct val="0"/>
              </a:spcBef>
            </a:pPr>
            <a:r>
              <a:rPr lang="en-US" altLang="en-US" dirty="0" smtClean="0"/>
              <a:t>Formatting and dropdowns will be embedded to make uploads easier.</a:t>
            </a:r>
          </a:p>
          <a:p>
            <a:pPr lvl="1">
              <a:spcBef>
                <a:spcPct val="0"/>
              </a:spcBef>
            </a:pPr>
            <a:r>
              <a:rPr lang="en-US" altLang="en-US" dirty="0" smtClean="0"/>
              <a:t>Modification of data (e.g., stripping headers and saving as *.CSV files) not required.</a:t>
            </a:r>
          </a:p>
        </p:txBody>
      </p:sp>
      <p:sp>
        <p:nvSpPr>
          <p:cNvPr id="16387" name="Text Placeholder 5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/>
              <a:t>Online FCC Form 471</a:t>
            </a:r>
          </a:p>
        </p:txBody>
      </p:sp>
      <p:sp>
        <p:nvSpPr>
          <p:cNvPr id="16388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FCC Form 471 online</a:t>
            </a:r>
          </a:p>
        </p:txBody>
      </p:sp>
    </p:spTree>
    <p:extLst>
      <p:ext uri="{BB962C8B-B14F-4D97-AF65-F5344CB8AC3E}">
        <p14:creationId xmlns:p14="http://schemas.microsoft.com/office/powerpoint/2010/main" val="42551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Preferred Master Contracts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Must be designated by FCC.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Exempt from FCC Form 470 posting requirement.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May be required in bid evaluations.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Likely that none will be designated for FY 2015. </a:t>
            </a:r>
          </a:p>
        </p:txBody>
      </p:sp>
      <p:sp>
        <p:nvSpPr>
          <p:cNvPr id="2355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Cost-Effective Purchases</a:t>
            </a:r>
          </a:p>
        </p:txBody>
      </p:sp>
      <p:sp>
        <p:nvSpPr>
          <p:cNvPr id="2355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Transparent Cost and Connectivity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A consortium lead may seek bids on behalf of the schools, school districts, and libraries for which it has authority to seek competitive bids for E-rate eligible services, even if it does not have authority to purchase services for the consortium members.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Consortia applications will be given priority during the review process. </a:t>
            </a:r>
          </a:p>
        </p:txBody>
      </p:sp>
      <p:sp>
        <p:nvSpPr>
          <p:cNvPr id="2457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Cost-Effective Purchases</a:t>
            </a:r>
          </a:p>
        </p:txBody>
      </p:sp>
      <p:sp>
        <p:nvSpPr>
          <p:cNvPr id="2458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Encouraging Consortia Purchasing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The LCP rule prohibits an E-rate provider from “charg[ing]” E-rate applicants a price higher than the lowest price that provider charges to non-residential customers who are similarly situated to a particular school, library, rural health care provider or consortium that purchases</a:t>
            </a:r>
            <a:r>
              <a:rPr lang="en-US" altLang="en-US" sz="2400" smtClean="0">
                <a:solidFill>
                  <a:srgbClr val="FF0000"/>
                </a:solidFill>
              </a:rPr>
              <a:t> </a:t>
            </a:r>
            <a:r>
              <a:rPr lang="en-US" altLang="en-US" sz="2400" smtClean="0"/>
              <a:t>directly from the service provider.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LCP rule means that providers must both: 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sz="2400" smtClean="0"/>
              <a:t>submit bids to applicants at prices no higher than the lowest price they charge to similarly-situated nonresidential customers for similar services; and 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sz="2400" smtClean="0"/>
              <a:t>charge applicants a price no higher than the LCP.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Cost-Effective Purchases</a:t>
            </a:r>
          </a:p>
        </p:txBody>
      </p:sp>
      <p:sp>
        <p:nvSpPr>
          <p:cNvPr id="25604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Offering Lowest Corresponding Price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Placeholder 5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E-rate Modernization Order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498850"/>
            <a:ext cx="7772400" cy="9969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Simple, Fast, and Efficient E-rate Processes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Streamlined application process available starting in FY 2016 for multiyear contracts filed in FY 2015 as long as: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the multi-year contract is five years or less, and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to the extent applicable, any changes in the requested services are within the scope of the original FCC Form 470 and multi-year contract.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</p:txBody>
      </p:sp>
      <p:sp>
        <p:nvSpPr>
          <p:cNvPr id="2765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Multiyear Contracts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No FCC Form 470 posting is required if you are seeking support for Internet Access as long as it meets </a:t>
            </a:r>
            <a:r>
              <a:rPr lang="en-US" altLang="en-US" sz="2200" b="1" smtClean="0"/>
              <a:t>all</a:t>
            </a:r>
            <a:r>
              <a:rPr lang="en-US" altLang="en-US" sz="2200" smtClean="0"/>
              <a:t> of these requirements: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200" smtClean="0"/>
              <a:t>Bandwidth speeds of at least 100 Mbps downstream and 10 Mbps upstream;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200" smtClean="0"/>
              <a:t>Pre-discount price of $3,600 or less annually, including any one-time installation and equipment charges; and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200" smtClean="0"/>
              <a:t>Service and price are commercially available.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200" smtClean="0"/>
              <a:t>Each school or library must receive the eligible service at a cost of less than $3,600 annually and applicants may not average the cost of services across a number of buildings to qualify for this exemption.</a:t>
            </a:r>
          </a:p>
          <a:p>
            <a:pPr lvl="1" eaLnBrk="1" hangingPunct="1">
              <a:spcBef>
                <a:spcPct val="0"/>
              </a:spcBef>
            </a:pPr>
            <a:endParaRPr lang="en-US" altLang="en-US" smtClean="0"/>
          </a:p>
          <a:p>
            <a:pPr lvl="1"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</p:txBody>
      </p:sp>
      <p:sp>
        <p:nvSpPr>
          <p:cNvPr id="2867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Low-Cost, High Speed Business Class Internet 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Applicants must have a signed contract or </a:t>
            </a:r>
            <a:r>
              <a:rPr lang="en-US" altLang="en-US" sz="2400" b="1" i="1" smtClean="0"/>
              <a:t>other legally binding agreement</a:t>
            </a:r>
            <a:r>
              <a:rPr lang="en-US" altLang="en-US" sz="2400" smtClean="0"/>
              <a:t> in place prior to submitting their FCC Forms 471 to USAC.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Signed contracts constitute the best evidence that a legally binding agreement exists.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A verbal offer and/or acceptance will not be considered evidence of the existence of a legally binding agreement.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Existence of a written offer from the service provider containing all the material terms and conditions and a written acceptance of that offer can be evidence of the existence of a legally binding agreement.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</p:txBody>
      </p:sp>
      <p:sp>
        <p:nvSpPr>
          <p:cNvPr id="2970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Easing Signed Contract Requirement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Technology Plans are no longer required. </a:t>
            </a:r>
          </a:p>
        </p:txBody>
      </p:sp>
      <p:sp>
        <p:nvSpPr>
          <p:cNvPr id="3072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0724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Technology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Starting in FY 2015, all applicants must file their FCC Form 471 online.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Item 21 is now integrated in the form. Can’t submit application without completing this item.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New FCC Form 470 will be only online.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In FY 2015, applicants will still be able to certify their FCC Forms 470 and 471 on paper.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Over next two years, USAC will transition all remaining forms to online only. </a:t>
            </a:r>
          </a:p>
        </p:txBody>
      </p:sp>
      <p:sp>
        <p:nvSpPr>
          <p:cNvPr id="31747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</p:txBody>
      </p:sp>
      <p:sp>
        <p:nvSpPr>
          <p:cNvPr id="31748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Requiring Electronic Filing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Discounts are calculated for the organization as a whole.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Discount rates do not change based on which entities within a district/system are receiving service.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Libraries derive their discount from the NSLP eligibility of the district in which the main outlet is located.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Consortia continue to use simple average of member discounts.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Rural status is determined at the district/system level and only if more than 50% of schools or libraries are rural.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277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</p:txBody>
      </p:sp>
      <p:sp>
        <p:nvSpPr>
          <p:cNvPr id="3277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New Discount Principles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Placeholder 1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Revised Discount Matrix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1747838"/>
            <a:ext cx="8437562" cy="381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533400" y="5683250"/>
            <a:ext cx="7178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Note lower top discount rate for Category Two services. </a:t>
            </a:r>
          </a:p>
        </p:txBody>
      </p:sp>
    </p:spTree>
    <p:extLst>
      <p:ext uri="{BB962C8B-B14F-4D97-AF65-F5344CB8AC3E}">
        <p14:creationId xmlns:p14="http://schemas.microsoft.com/office/powerpoint/2010/main" val="124583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Urban/rural status is based on most recent decennial U.S. Census data.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Urban/rural status is now determined for the entire school district or library system, instead of for individual schools or libraries.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More than 50% of the schools or libraries in a district/system must be rural for district/system to be classified as rural.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Non-instructional facilities do not get an urban/rural status and are not counted in the determination of whether more than 50% of the entities are rural.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Urban/Rural Classifications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300" smtClean="0"/>
              <a:t>Nationwide program to reduce NSLP paperwork burden.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300" smtClean="0"/>
              <a:t>Schools must have at least 40% of their students directly certified to qualify for CEP.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300" smtClean="0"/>
              <a:t>All students eat free, but this does not mean they are counted as eligible for E-rate purposes. Must still determine eligibility percentage.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300" smtClean="0"/>
              <a:t>Schools apply national multiplier (1.6) to directly certified population to determine NSLP eligible population.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300" smtClean="0"/>
              <a:t>Schools are capped at 100% NSLP eligible for purposes of determining the E-rate discount.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4819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4820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Community Eligibility Program (CEP)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Surveys continue to be valid, though you can no longer extrapolate them.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If you send out a survey to each student, and you only get responses from half, and only half of those are eligible, then you can only report 25% of your students as eligible for NSLP.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Starting in FY 2015, you can use NSLP applications as your survey instrument, because you can no longer extrapolate the results.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584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and Efficient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5844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Discount Surveys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BEAR payments to applicants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Beginning in FY 2016,  applicants that pay the full cost of the E-rate supported services to a service provider will be able to receive direct reimbursement from USAC.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Deadline for filing invoices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The latter of 120 days after the last day to receive service or the date of the FCC Form 486 notification letter.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Applicants can request and automatically receive a single one-time 120-day extension of the invoicing deadline. </a:t>
            </a:r>
          </a:p>
        </p:txBody>
      </p:sp>
      <p:sp>
        <p:nvSpPr>
          <p:cNvPr id="36867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Efficient</a:t>
            </a:r>
          </a:p>
        </p:txBody>
      </p:sp>
      <p:sp>
        <p:nvSpPr>
          <p:cNvPr id="36868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Invoicing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Appeals must be filed with USAC first.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Waivers should continue to go to the FCC. </a:t>
            </a:r>
          </a:p>
        </p:txBody>
      </p:sp>
      <p:sp>
        <p:nvSpPr>
          <p:cNvPr id="37891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Efficient</a:t>
            </a:r>
          </a:p>
        </p:txBody>
      </p:sp>
      <p:sp>
        <p:nvSpPr>
          <p:cNvPr id="37892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Appeals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10 years from last date to receive service.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FY 2015: this is at least June 30, 2026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Any document from a prior year that supports current year must be kept until 10 years from last date to receive service as well.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E.g., Contract from 2010 for recurring services, used to support FY 2015 FRNs, must be kept until at least June 30, 2026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smtClean="0"/>
              <a:t>Documents may be retained in electronic format or paper and must be disclosed upon request.</a:t>
            </a:r>
          </a:p>
        </p:txBody>
      </p:sp>
      <p:sp>
        <p:nvSpPr>
          <p:cNvPr id="38915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Simple, Fast, Efficient</a:t>
            </a:r>
          </a:p>
        </p:txBody>
      </p:sp>
      <p:sp>
        <p:nvSpPr>
          <p:cNvPr id="38916" name="Title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Document Retention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1"/>
          <p:cNvSpPr>
            <a:spLocks noGrp="1"/>
          </p:cNvSpPr>
          <p:nvPr>
            <p:ph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200" smtClean="0"/>
              <a:t>Copies of bids.</a:t>
            </a:r>
          </a:p>
          <a:p>
            <a:r>
              <a:rPr lang="en-US" altLang="en-US" sz="2200" smtClean="0"/>
              <a:t>Contracts signed with service providers.</a:t>
            </a:r>
          </a:p>
          <a:p>
            <a:r>
              <a:rPr lang="en-US" altLang="en-US" sz="2200" smtClean="0"/>
              <a:t>Correspondence with service providers regarding bidding process.</a:t>
            </a:r>
          </a:p>
          <a:p>
            <a:r>
              <a:rPr lang="en-US" altLang="en-US" sz="2200" smtClean="0"/>
              <a:t>Copies of bid matrix or decision process for selecting winning bid.</a:t>
            </a:r>
          </a:p>
          <a:p>
            <a:r>
              <a:rPr lang="en-US" altLang="en-US" sz="2200" smtClean="0"/>
              <a:t>Proof of delivery of the service.</a:t>
            </a:r>
          </a:p>
          <a:p>
            <a:r>
              <a:rPr lang="en-US" altLang="en-US" sz="2200" smtClean="0"/>
              <a:t>Documentation of any service down time.</a:t>
            </a:r>
          </a:p>
          <a:p>
            <a:r>
              <a:rPr lang="en-US" altLang="en-US" sz="2200" smtClean="0"/>
              <a:t>Logs of maintenance performed.</a:t>
            </a:r>
          </a:p>
          <a:p>
            <a:r>
              <a:rPr lang="en-US" altLang="en-US" sz="2200" smtClean="0"/>
              <a:t>Documents that support cost allocation of funds for eligible services.</a:t>
            </a:r>
          </a:p>
          <a:p>
            <a:endParaRPr lang="en-US" altLang="en-US" sz="2200" smtClean="0"/>
          </a:p>
          <a:p>
            <a:endParaRPr lang="en-US" altLang="en-US" smtClean="0"/>
          </a:p>
        </p:txBody>
      </p:sp>
      <p:sp>
        <p:nvSpPr>
          <p:cNvPr id="50179" name="Text Placeholder 2"/>
          <p:cNvSpPr>
            <a:spLocks noGrp="1"/>
          </p:cNvSpPr>
          <p:nvPr>
            <p:ph type="body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Documentation to retain</a:t>
            </a:r>
          </a:p>
        </p:txBody>
      </p:sp>
      <p:sp>
        <p:nvSpPr>
          <p:cNvPr id="50180" name="Text Placeholder 3"/>
          <p:cNvSpPr>
            <a:spLocks noGrp="1"/>
          </p:cNvSpPr>
          <p:nvPr>
            <p:ph type="body" sz="quarter" idx="12"/>
          </p:nvPr>
        </p:nvSpPr>
        <p:spPr bwMode="auto">
          <a:xfrm>
            <a:off x="3733800" y="381000"/>
            <a:ext cx="495300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Document Retention</a:t>
            </a:r>
          </a:p>
        </p:txBody>
      </p:sp>
    </p:spTree>
    <p:extLst>
      <p:ext uri="{BB962C8B-B14F-4D97-AF65-F5344CB8AC3E}">
        <p14:creationId xmlns:p14="http://schemas.microsoft.com/office/powerpoint/2010/main" val="411614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r>
              <a:rPr lang="en-US" dirty="0" smtClean="0"/>
              <a:t>Timelines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292015"/>
              </p:ext>
            </p:extLst>
          </p:nvPr>
        </p:nvGraphicFramePr>
        <p:xfrm>
          <a:off x="261474" y="2133600"/>
          <a:ext cx="8446108" cy="1904998"/>
        </p:xfrm>
        <a:graphic>
          <a:graphicData uri="http://schemas.openxmlformats.org/drawingml/2006/table">
            <a:tbl>
              <a:tblPr/>
              <a:tblGrid>
                <a:gridCol w="1343980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  <a:gridCol w="591844"/>
              </a:tblGrid>
              <a:tr h="19419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 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 2015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3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2015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(7/1/2015 - 6/30/2016)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 Available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 Deadline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733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2014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(7/1/2014 - 6/30/2015)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Begins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486 Deadline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Ends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</a:tr>
              <a:tr h="5641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2013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(7/1/2013- 6/30/2014)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Year Ended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BEAR Deadline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57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Timeline</a:t>
            </a:r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62000" y="1828798"/>
          <a:ext cx="7680960" cy="4267200"/>
        </p:xfrm>
        <a:graphic>
          <a:graphicData uri="http://schemas.openxmlformats.org/drawingml/2006/table">
            <a:tbl>
              <a:tblPr/>
              <a:tblGrid>
                <a:gridCol w="853440"/>
                <a:gridCol w="853440"/>
                <a:gridCol w="853440"/>
                <a:gridCol w="853440"/>
                <a:gridCol w="853440"/>
                <a:gridCol w="853440"/>
                <a:gridCol w="853440"/>
                <a:gridCol w="853440"/>
                <a:gridCol w="853440"/>
              </a:tblGrid>
              <a:tr h="2667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01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FY2014 470 Available for FY2015 Use</a:t>
                      </a:r>
                    </a:p>
                  </a:txBody>
                  <a:tcPr marL="13336" marR="13336" marT="133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Begin thinking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2015/2016 Needs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 2014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336" marR="13336" marT="133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 470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28 - day competitive bidding process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336" marR="13336" marT="133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 2015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 2015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 2015</a:t>
                      </a:r>
                    </a:p>
                  </a:txBody>
                  <a:tcPr marL="13336" marR="13336" marT="133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01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Evaluate proposals, Select providers</a:t>
                      </a:r>
                    </a:p>
                  </a:txBody>
                  <a:tcPr marL="13336" marR="13336" marT="133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Board</a:t>
                      </a: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Approval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 Contracts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File 471</a:t>
                      </a:r>
                    </a:p>
                  </a:txBody>
                  <a:tcPr marL="13336" marR="13336" marT="133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336" marR="13336" marT="133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22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Completing Form 470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7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828800"/>
            <a:ext cx="2590800" cy="43434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Service</a:t>
            </a:r>
          </a:p>
          <a:p>
            <a:pPr marL="0" indent="0">
              <a:buNone/>
            </a:pPr>
            <a:r>
              <a:rPr lang="en-US" dirty="0" smtClean="0"/>
              <a:t>Internet Access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Completing Form 470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05200" y="1828800"/>
            <a:ext cx="5181600" cy="43434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Quantity and/or Capacity</a:t>
            </a:r>
          </a:p>
          <a:p>
            <a:pPr marL="0" indent="0">
              <a:buNone/>
            </a:pPr>
            <a:r>
              <a:rPr lang="en-US" dirty="0" err="1" smtClean="0"/>
              <a:t>Approx</a:t>
            </a:r>
            <a:r>
              <a:rPr lang="en-US" dirty="0" smtClean="0"/>
              <a:t> 100 Mbps or better to 123 Main Street, </a:t>
            </a:r>
            <a:r>
              <a:rPr lang="en-US" dirty="0" err="1" smtClean="0"/>
              <a:t>Anytown</a:t>
            </a:r>
            <a:r>
              <a:rPr lang="en-US" dirty="0" smtClean="0"/>
              <a:t>, IL, 815.555.1234: please quote 3 and 5 </a:t>
            </a:r>
            <a:r>
              <a:rPr lang="en-US" dirty="0" err="1" smtClean="0"/>
              <a:t>yr</a:t>
            </a:r>
            <a:r>
              <a:rPr lang="en-US" dirty="0" smtClean="0"/>
              <a:t> terms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8: Category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6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1"/>
          <p:cNvSpPr>
            <a:spLocks noGrp="1"/>
          </p:cNvSpPr>
          <p:nvPr>
            <p:ph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200" smtClean="0"/>
              <a:t>Cannot list specific make and model of services sought without also allowing equivalent products and/or services to be bid. </a:t>
            </a:r>
          </a:p>
          <a:p>
            <a:pPr lvl="1"/>
            <a:r>
              <a:rPr lang="en-US" altLang="en-US" sz="2200" smtClean="0"/>
              <a:t>“XYZ manufacturer's router model 345J or equivalent”</a:t>
            </a:r>
          </a:p>
          <a:p>
            <a:r>
              <a:rPr lang="en-US" altLang="en-US" sz="2200" smtClean="0"/>
              <a:t>Applicants may set some eligible service requirements.</a:t>
            </a:r>
          </a:p>
          <a:p>
            <a:pPr lvl="1"/>
            <a:r>
              <a:rPr lang="en-US" altLang="en-US" sz="2200" smtClean="0"/>
              <a:t>Applicants may require service providers to provide services that are compatible with one kind of system over another (e.g. Brand X compatible).</a:t>
            </a:r>
          </a:p>
          <a:p>
            <a:r>
              <a:rPr lang="en-US" altLang="en-US" sz="2200" smtClean="0"/>
              <a:t>Bidder disqualification criteria must be spelled out in FCC Form 470 and/or RFP and be available to all. </a:t>
            </a:r>
          </a:p>
          <a:p>
            <a:endParaRPr lang="en-US" altLang="en-US" smtClean="0"/>
          </a:p>
        </p:txBody>
      </p:sp>
      <p:sp>
        <p:nvSpPr>
          <p:cNvPr id="36867" name="Text Placeholder 2"/>
          <p:cNvSpPr>
            <a:spLocks noGrp="1"/>
          </p:cNvSpPr>
          <p:nvPr>
            <p:ph type="body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Imposing Restrictions</a:t>
            </a:r>
          </a:p>
        </p:txBody>
      </p:sp>
      <p:sp>
        <p:nvSpPr>
          <p:cNvPr id="36868" name="Text Placeholder 3"/>
          <p:cNvSpPr>
            <a:spLocks noGrp="1"/>
          </p:cNvSpPr>
          <p:nvPr>
            <p:ph type="body" sz="quarter" idx="12"/>
          </p:nvPr>
        </p:nvSpPr>
        <p:spPr bwMode="auto">
          <a:xfrm>
            <a:off x="3505200" y="381000"/>
            <a:ext cx="518160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Fair and Open Competition</a:t>
            </a:r>
          </a:p>
        </p:txBody>
      </p:sp>
    </p:spTree>
    <p:extLst>
      <p:ext uri="{BB962C8B-B14F-4D97-AF65-F5344CB8AC3E}">
        <p14:creationId xmlns:p14="http://schemas.microsoft.com/office/powerpoint/2010/main" val="14839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828800"/>
            <a:ext cx="3200400" cy="43434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Service</a:t>
            </a:r>
          </a:p>
          <a:p>
            <a:pPr marL="0" indent="0">
              <a:buNone/>
            </a:pPr>
            <a:r>
              <a:rPr lang="en-US" dirty="0" smtClean="0"/>
              <a:t>Wireless Access Points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Core Switches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Completing Form 470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657600" y="1828800"/>
            <a:ext cx="5029200" cy="43434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Quantity and/or Capacity</a:t>
            </a:r>
          </a:p>
          <a:p>
            <a:pPr marL="0" indent="0">
              <a:buNone/>
            </a:pPr>
            <a:r>
              <a:rPr lang="en-US" dirty="0" err="1" smtClean="0"/>
              <a:t>Approx</a:t>
            </a:r>
            <a:r>
              <a:rPr lang="en-US" dirty="0" smtClean="0"/>
              <a:t> </a:t>
            </a:r>
            <a:r>
              <a:rPr lang="en-US" dirty="0"/>
              <a:t>70 </a:t>
            </a:r>
            <a:r>
              <a:rPr lang="en-US" dirty="0" err="1"/>
              <a:t>Meraki</a:t>
            </a:r>
            <a:r>
              <a:rPr lang="en-US" dirty="0"/>
              <a:t> MR34 Cloud-Managed 3x3 MIMO - </a:t>
            </a:r>
            <a:r>
              <a:rPr lang="en-US" dirty="0" smtClean="0"/>
              <a:t>WAPs </a:t>
            </a:r>
            <a:r>
              <a:rPr lang="en-US" dirty="0"/>
              <a:t>- 802.11 a/b/g/n/ac - Dual </a:t>
            </a:r>
            <a:r>
              <a:rPr lang="en-US" dirty="0" smtClean="0"/>
              <a:t>Band: or equivalent or better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Approx</a:t>
            </a:r>
            <a:r>
              <a:rPr lang="en-US" dirty="0"/>
              <a:t> 2 Cisco Catalyst 3850 48 Port Full </a:t>
            </a:r>
            <a:r>
              <a:rPr lang="en-US" dirty="0" err="1"/>
              <a:t>PoE</a:t>
            </a:r>
            <a:r>
              <a:rPr lang="en-US" dirty="0"/>
              <a:t> IP </a:t>
            </a:r>
            <a:r>
              <a:rPr lang="en-US" dirty="0" smtClean="0"/>
              <a:t>Base: or equivalent or better: Must be compatible with installed base of Cisco switches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Two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This Form 470 is for Funding Year 2015 (7/1/2015 – 6/30/2016)</a:t>
            </a:r>
          </a:p>
          <a:p>
            <a:r>
              <a:rPr lang="en-US" sz="2200" dirty="0"/>
              <a:t>Service providers wishing to respond to the </a:t>
            </a:r>
            <a:r>
              <a:rPr lang="en-US" sz="2200" dirty="0" smtClean="0">
                <a:solidFill>
                  <a:srgbClr val="FF0000"/>
                </a:solidFill>
              </a:rPr>
              <a:t>WLAN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smtClean="0">
                <a:solidFill>
                  <a:srgbClr val="FF0000"/>
                </a:solidFill>
              </a:rPr>
              <a:t>cabling, </a:t>
            </a:r>
            <a:r>
              <a:rPr lang="en-US" sz="2200" dirty="0">
                <a:solidFill>
                  <a:srgbClr val="FF0000"/>
                </a:solidFill>
              </a:rPr>
              <a:t>and Basic Maintenance</a:t>
            </a:r>
            <a:r>
              <a:rPr lang="en-US" sz="2200" dirty="0"/>
              <a:t> requests are required </a:t>
            </a:r>
            <a:r>
              <a:rPr lang="en-US" sz="2200" b="1" i="1" dirty="0"/>
              <a:t> </a:t>
            </a:r>
            <a:r>
              <a:rPr lang="en-US" sz="2200" dirty="0"/>
              <a:t>to attend a pre-bid conference and walk-through on </a:t>
            </a:r>
            <a:r>
              <a:rPr lang="en-US" sz="2200" dirty="0" err="1" smtClean="0">
                <a:solidFill>
                  <a:srgbClr val="FF0000"/>
                </a:solidFill>
              </a:rPr>
              <a:t>Xxxday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smtClean="0">
                <a:solidFill>
                  <a:srgbClr val="FF0000"/>
                </a:solidFill>
              </a:rPr>
              <a:t>Month xx, 2014/5 </a:t>
            </a:r>
            <a:r>
              <a:rPr lang="en-US" sz="2200" dirty="0">
                <a:solidFill>
                  <a:srgbClr val="FF0000"/>
                </a:solidFill>
              </a:rPr>
              <a:t>at </a:t>
            </a:r>
            <a:r>
              <a:rPr lang="en-US" sz="2200" dirty="0" smtClean="0">
                <a:solidFill>
                  <a:srgbClr val="FF0000"/>
                </a:solidFill>
              </a:rPr>
              <a:t>Red School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smtClean="0">
                <a:solidFill>
                  <a:srgbClr val="FF0000"/>
                </a:solidFill>
              </a:rPr>
              <a:t>123 Main Street, </a:t>
            </a:r>
            <a:r>
              <a:rPr lang="en-US" sz="2200" dirty="0" err="1" smtClean="0">
                <a:solidFill>
                  <a:srgbClr val="FF0000"/>
                </a:solidFill>
              </a:rPr>
              <a:t>Anytown</a:t>
            </a:r>
            <a:r>
              <a:rPr lang="en-US" sz="2200" dirty="0" smtClean="0">
                <a:solidFill>
                  <a:srgbClr val="FF0000"/>
                </a:solidFill>
              </a:rPr>
              <a:t>, </a:t>
            </a:r>
            <a:r>
              <a:rPr lang="en-US" sz="2200" dirty="0">
                <a:solidFill>
                  <a:srgbClr val="FF0000"/>
                </a:solidFill>
              </a:rPr>
              <a:t>IL  </a:t>
            </a:r>
            <a:r>
              <a:rPr lang="en-US" sz="2200" dirty="0" smtClean="0">
                <a:solidFill>
                  <a:srgbClr val="FF0000"/>
                </a:solidFill>
              </a:rPr>
              <a:t>60xxx </a:t>
            </a:r>
            <a:r>
              <a:rPr lang="en-US" sz="2200" dirty="0">
                <a:solidFill>
                  <a:srgbClr val="FF0000"/>
                </a:solidFill>
              </a:rPr>
              <a:t>at </a:t>
            </a:r>
            <a:r>
              <a:rPr lang="en-US" sz="2200" dirty="0" smtClean="0">
                <a:solidFill>
                  <a:srgbClr val="FF0000"/>
                </a:solidFill>
              </a:rPr>
              <a:t>xx:00 am/pm.</a:t>
            </a:r>
            <a:r>
              <a:rPr lang="en-US" sz="2200" dirty="0" smtClean="0"/>
              <a:t> </a:t>
            </a:r>
            <a:r>
              <a:rPr lang="en-US" sz="2200" dirty="0"/>
              <a:t>All bids must be submitted by </a:t>
            </a:r>
            <a:r>
              <a:rPr lang="en-US" sz="2200" dirty="0" err="1" smtClean="0">
                <a:solidFill>
                  <a:srgbClr val="FF0000"/>
                </a:solidFill>
              </a:rPr>
              <a:t>Xxxday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smtClean="0">
                <a:solidFill>
                  <a:srgbClr val="FF0000"/>
                </a:solidFill>
              </a:rPr>
              <a:t>Month xx, 2015</a:t>
            </a:r>
            <a:r>
              <a:rPr lang="en-US" sz="2200" dirty="0" smtClean="0"/>
              <a:t>. </a:t>
            </a:r>
            <a:r>
              <a:rPr lang="en-US" sz="2200" dirty="0"/>
              <a:t>Please register</a:t>
            </a:r>
            <a:r>
              <a:rPr lang="en-US" sz="2200" b="1" i="1" dirty="0"/>
              <a:t> </a:t>
            </a:r>
            <a:r>
              <a:rPr lang="en-US" sz="2200" dirty="0"/>
              <a:t>for the pre-bid conference by emailing </a:t>
            </a:r>
            <a:r>
              <a:rPr lang="en-US" sz="2200" dirty="0" err="1" smtClean="0">
                <a:solidFill>
                  <a:srgbClr val="FF0000"/>
                </a:solidFill>
              </a:rPr>
              <a:t>FirstName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LastName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at </a:t>
            </a:r>
            <a:r>
              <a:rPr lang="en-US" sz="2200" dirty="0" smtClean="0">
                <a:solidFill>
                  <a:srgbClr val="FF0000"/>
                </a:solidFill>
              </a:rPr>
              <a:t>FLN@RedSchool.org</a:t>
            </a:r>
            <a:r>
              <a:rPr lang="en-US" sz="2200" dirty="0" smtClean="0"/>
              <a:t> </a:t>
            </a:r>
            <a:r>
              <a:rPr lang="en-US" sz="2200" dirty="0"/>
              <a:t>informing </a:t>
            </a:r>
            <a:r>
              <a:rPr lang="en-US" sz="2200" dirty="0" smtClean="0"/>
              <a:t>him/her </a:t>
            </a:r>
            <a:r>
              <a:rPr lang="en-US" sz="2200" dirty="0"/>
              <a:t>of your company information and identifying the </a:t>
            </a:r>
            <a:r>
              <a:rPr lang="en-US" sz="2200" dirty="0" smtClean="0"/>
              <a:t>person(s) </a:t>
            </a:r>
            <a:r>
              <a:rPr lang="en-US" sz="2200" dirty="0"/>
              <a:t>who will attend.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Item 13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800600" y="381000"/>
            <a:ext cx="3886200" cy="533400"/>
          </a:xfrm>
        </p:spPr>
        <p:txBody>
          <a:bodyPr/>
          <a:lstStyle/>
          <a:p>
            <a:r>
              <a:rPr lang="en-US" dirty="0"/>
              <a:t>Completing Form 470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0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Placeholder 6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39" name="Title 4"/>
          <p:cNvSpPr>
            <a:spLocks noGrp="1"/>
          </p:cNvSpPr>
          <p:nvPr>
            <p:ph type="title"/>
          </p:nvPr>
        </p:nvSpPr>
        <p:spPr bwMode="auto">
          <a:xfrm>
            <a:off x="457200" y="2743200"/>
            <a:ext cx="8229600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Placeholder 1"/>
          <p:cNvSpPr>
            <a:spLocks noGrp="1"/>
          </p:cNvSpPr>
          <p:nvPr>
            <p:ph type="body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b="1" smtClean="0"/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b="1" smtClean="0"/>
              <a:t>Phone: </a:t>
            </a:r>
            <a:r>
              <a:rPr lang="en-US" altLang="en-US" smtClean="0"/>
              <a:t>(888) 203-8100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b="1" smtClean="0"/>
              <a:t>Fax: </a:t>
            </a:r>
            <a:r>
              <a:rPr lang="en-US" altLang="en-US" smtClean="0"/>
              <a:t>(888) 276-8736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b="1" smtClean="0"/>
              <a:t>Website:</a:t>
            </a:r>
            <a:r>
              <a:rPr lang="en-US" altLang="en-US" smtClean="0"/>
              <a:t> </a:t>
            </a:r>
            <a:r>
              <a:rPr lang="en-US" altLang="en-US" smtClean="0">
                <a:hlinkClick r:id="rId2"/>
              </a:rPr>
              <a:t>www.usac.org/sl</a:t>
            </a:r>
            <a:r>
              <a:rPr lang="en-US" altLang="en-US" smtClean="0"/>
              <a:t> </a:t>
            </a:r>
          </a:p>
        </p:txBody>
      </p:sp>
      <p:sp>
        <p:nvSpPr>
          <p:cNvPr id="40963" name="Text Placeholder 2"/>
          <p:cNvSpPr>
            <a:spLocks noGrp="1"/>
          </p:cNvSpPr>
          <p:nvPr>
            <p:ph type="body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Title 3"/>
          <p:cNvSpPr>
            <a:spLocks noGrp="1"/>
          </p:cNvSpPr>
          <p:nvPr>
            <p:ph type="title"/>
          </p:nvPr>
        </p:nvSpPr>
        <p:spPr bwMode="auto">
          <a:xfrm>
            <a:off x="457200" y="1676400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With questions, please contact 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SAC Palette">
      <a:dk1>
        <a:sysClr val="windowText" lastClr="000000"/>
      </a:dk1>
      <a:lt1>
        <a:sysClr val="window" lastClr="FFFFFF"/>
      </a:lt1>
      <a:dk2>
        <a:srgbClr val="7F7F7F"/>
      </a:dk2>
      <a:lt2>
        <a:srgbClr val="EEECE1"/>
      </a:lt2>
      <a:accent1>
        <a:srgbClr val="62CAE3"/>
      </a:accent1>
      <a:accent2>
        <a:srgbClr val="FFC425"/>
      </a:accent2>
      <a:accent3>
        <a:srgbClr val="8DC63F"/>
      </a:accent3>
      <a:accent4>
        <a:srgbClr val="F28234"/>
      </a:accent4>
      <a:accent5>
        <a:srgbClr val="6A737B"/>
      </a:accent5>
      <a:accent6>
        <a:srgbClr val="C1CD23"/>
      </a:accent6>
      <a:hlink>
        <a:srgbClr val="026CB6"/>
      </a:hlink>
      <a:folHlink>
        <a:srgbClr val="026CB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SAC Enterprise Document" ma:contentTypeID="0x0101004F25059A2FD2E44CA82C12FB36364AB800D41A34AE52609144B24A31AC9454431E" ma:contentTypeVersion="10" ma:contentTypeDescription="" ma:contentTypeScope="" ma:versionID="2c051bcf13ccd77a31a67e34b02ab7d5">
  <xsd:schema xmlns:xsd="http://www.w3.org/2001/XMLSchema" xmlns:xs="http://www.w3.org/2001/XMLSchema" xmlns:p="http://schemas.microsoft.com/office/2006/metadata/properties" xmlns:ns1="http://schemas.microsoft.com/sharepoint/v3" xmlns:ns2="f92b86cd-f024-403d-a7f3-8158e59dc517" xmlns:ns3="341b754e-9596-4891-8438-3e5799c132b5" targetNamespace="http://schemas.microsoft.com/office/2006/metadata/properties" ma:root="true" ma:fieldsID="fcd7a93ea8ce7041adda0ee786f39067" ns1:_="" ns2:_="" ns3:_="">
    <xsd:import namespace="http://schemas.microsoft.com/sharepoint/v3"/>
    <xsd:import namespace="f92b86cd-f024-403d-a7f3-8158e59dc517"/>
    <xsd:import namespace="341b754e-9596-4891-8438-3e5799c132b5"/>
    <xsd:element name="properties">
      <xsd:complexType>
        <xsd:sequence>
          <xsd:element name="documentManagement">
            <xsd:complexType>
              <xsd:all>
                <xsd:element ref="ns1:KpiDescription" minOccurs="0"/>
                <xsd:element ref="ns2:USAC_x0020_Owner" minOccurs="0"/>
                <xsd:element ref="ns2:o07378bbffa846c09a9b1d9f3abdba1c" minOccurs="0"/>
                <xsd:element ref="ns2:TaxCatchAll" minOccurs="0"/>
                <xsd:element ref="ns2:TaxCatchAllLabel" minOccurs="0"/>
                <xsd:element ref="ns2:m6d606354f5a4ddbb8befc4b62d12090" minOccurs="0"/>
                <xsd:element ref="ns3:Category" minOccurs="0"/>
                <xsd:element ref="ns3:Title_x0020_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KpiDescription" ma:index="2" nillable="true" ma:displayName="Description" ma:description="The description provides information about the purpose of the goal." ma:internalName="Kpi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2b86cd-f024-403d-a7f3-8158e59dc517" elementFormDefault="qualified">
    <xsd:import namespace="http://schemas.microsoft.com/office/2006/documentManagement/types"/>
    <xsd:import namespace="http://schemas.microsoft.com/office/infopath/2007/PartnerControls"/>
    <xsd:element name="USAC_x0020_Owner" ma:index="3" nillable="true" ma:displayName="USAC Owner" ma:list="UserInfo" ma:SharePointGroup="0" ma:internalName="USAC_x0020_Owner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07378bbffa846c09a9b1d9f3abdba1c" ma:index="9" nillable="true" ma:taxonomy="true" ma:internalName="o07378bbffa846c09a9b1d9f3abdba1c" ma:taxonomyFieldName="Related_x0020_To0" ma:displayName="Related To" ma:default="" ma:fieldId="{807378bb-ffa8-46c0-9a9b-1d9f3abdba1c}" ma:taxonomyMulti="true" ma:sspId="301050ec-8736-4c7a-a18b-4ae609820d17" ma:termSetId="672035f9-cbd2-4afc-8764-f99de24825f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ca42bac6-dba2-4804-b141-df559627969b}" ma:internalName="TaxCatchAll" ma:showField="CatchAllData" ma:web="f92b86cd-f024-403d-a7f3-8158e59dc5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ca42bac6-dba2-4804-b141-df559627969b}" ma:internalName="TaxCatchAllLabel" ma:readOnly="true" ma:showField="CatchAllDataLabel" ma:web="f92b86cd-f024-403d-a7f3-8158e59dc5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6d606354f5a4ddbb8befc4b62d12090" ma:index="14" nillable="true" ma:taxonomy="true" ma:internalName="m6d606354f5a4ddbb8befc4b62d12090" ma:taxonomyFieldName="USAC_x0020_Taxonomy0" ma:displayName="USAC Enterprise Tag" ma:default="" ma:fieldId="{66d60635-4f5a-4ddb-b8be-fc4b62d12090}" ma:sspId="301050ec-8736-4c7a-a18b-4ae609820d17" ma:termSetId="672035f9-cbd2-4afc-8764-f99de24825f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1b754e-9596-4891-8438-3e5799c132b5" elementFormDefault="qualified">
    <xsd:import namespace="http://schemas.microsoft.com/office/2006/documentManagement/types"/>
    <xsd:import namespace="http://schemas.microsoft.com/office/infopath/2007/PartnerControls"/>
    <xsd:element name="Category" ma:index="16" nillable="true" ma:displayName="Category" ma:internalName="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401k/Roth 401k/Hi-Limit Business Travel"/>
                    <xsd:enumeration value="Contacts"/>
                    <xsd:enumeration value="Dental and Vision Plans"/>
                    <xsd:enumeration value="Emergencies"/>
                    <xsd:enumeration value="Flexible Spending Accounts"/>
                    <xsd:enumeration value="General"/>
                    <xsd:enumeration value="Helpdesk Policies"/>
                    <xsd:enumeration value="Instructions"/>
                    <xsd:enumeration value="Life Ins/Vol Life Ins/AD&amp;D/Disability"/>
                    <xsd:enumeration value="Medical and Prescription Plans/Other Cigna Programs"/>
                    <xsd:enumeration value="New Hire"/>
                    <xsd:enumeration value="Office Maps"/>
                    <xsd:enumeration value="Product Portfolio"/>
                    <xsd:enumeration value="Remote Access"/>
                    <xsd:enumeration value="Resources"/>
                    <xsd:enumeration value="Voluntary Benefits"/>
                    <xsd:enumeration value="New"/>
                    <xsd:enumeration value="Template"/>
                  </xsd:restriction>
                </xsd:simpleType>
              </xsd:element>
            </xsd:sequence>
          </xsd:extension>
        </xsd:complexContent>
      </xsd:complexType>
    </xsd:element>
    <xsd:element name="Title_x0020_Link" ma:index="17" nillable="true" ma:displayName="Title Link" ma:description="SET BY WORKFLOW. Title linked to document URL" ma:format="Hyperlink" ma:internalName="Title_x0020_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C_x0020_Owner xmlns="f92b86cd-f024-403d-a7f3-8158e59dc517">
      <UserInfo>
        <DisplayName/>
        <AccountId xsi:nil="true"/>
        <AccountType/>
      </UserInfo>
    </USAC_x0020_Owner>
    <KpiDescription xmlns="http://schemas.microsoft.com/sharepoint/v3" xsi:nil="true"/>
    <o07378bbffa846c09a9b1d9f3abdba1c xmlns="f92b86cd-f024-403d-a7f3-8158e59dc517">
      <Terms xmlns="http://schemas.microsoft.com/office/infopath/2007/PartnerControls"/>
    </o07378bbffa846c09a9b1d9f3abdba1c>
    <TaxCatchAll xmlns="f92b86cd-f024-403d-a7f3-8158e59dc517">
      <Value>43</Value>
    </TaxCatchAll>
    <Category xmlns="341b754e-9596-4891-8438-3e5799c132b5">
      <Value>Template</Value>
    </Category>
    <m6d606354f5a4ddbb8befc4b62d12090 xmlns="f92b86cd-f024-403d-a7f3-8158e59dc517">
      <Terms xmlns="http://schemas.microsoft.com/office/infopath/2007/PartnerControls">
        <TermInfo xmlns="http://schemas.microsoft.com/office/infopath/2007/PartnerControls">
          <TermName xmlns="http://schemas.microsoft.com/office/infopath/2007/PartnerControls">Look/Feel</TermName>
          <TermId xmlns="http://schemas.microsoft.com/office/infopath/2007/PartnerControls">c8bd387e-0343-4246-a82c-3fe36b64562a</TermId>
        </TermInfo>
      </Terms>
    </m6d606354f5a4ddbb8befc4b62d12090>
    <Title_x0020_Link xmlns="341b754e-9596-4891-8438-3e5799c132b5">
      <Url>http://intranet/resources/Documents/PowerPoint%20Template.pptx</Url>
      <Description>PowerPoint_Blank</Description>
    </Title_x0020_Link>
  </documentManagement>
</p:properties>
</file>

<file path=customXml/itemProps1.xml><?xml version="1.0" encoding="utf-8"?>
<ds:datastoreItem xmlns:ds="http://schemas.openxmlformats.org/officeDocument/2006/customXml" ds:itemID="{44B971A4-414C-4D07-A192-AFB43D6C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92b86cd-f024-403d-a7f3-8158e59dc517"/>
    <ds:schemaRef ds:uri="341b754e-9596-4891-8438-3e5799c132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D00F40-56FD-4E75-AA00-B5B9C1B3CF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7F72C0-8B75-4601-8476-7C27E2EF6E96}">
  <ds:schemaRefs>
    <ds:schemaRef ds:uri="http://purl.org/dc/elements/1.1/"/>
    <ds:schemaRef ds:uri="http://schemas.openxmlformats.org/package/2006/metadata/core-properties"/>
    <ds:schemaRef ds:uri="f92b86cd-f024-403d-a7f3-8158e59dc517"/>
    <ds:schemaRef ds:uri="341b754e-9596-4891-8438-3e5799c132b5"/>
    <ds:schemaRef ds:uri="http://purl.org/dc/terms/"/>
    <ds:schemaRef ds:uri="http://schemas.microsoft.com/sharepoint/v3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3203</TotalTime>
  <Words>2875</Words>
  <Application>Microsoft Office PowerPoint</Application>
  <PresentationFormat>On-screen Show (4:3)</PresentationFormat>
  <Paragraphs>371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Courier New</vt:lpstr>
      <vt:lpstr>Office Theme</vt:lpstr>
      <vt:lpstr>E-rate Modernization Order</vt:lpstr>
      <vt:lpstr>Order Highlights</vt:lpstr>
      <vt:lpstr>Closing the Wi-Fi Gap</vt:lpstr>
      <vt:lpstr>Making Category Two Funds Go Farther</vt:lpstr>
      <vt:lpstr>Applicant Category Two Budgets</vt:lpstr>
      <vt:lpstr>Applicant Category Two Budgets</vt:lpstr>
      <vt:lpstr>Applicant Category Two Budgets Example</vt:lpstr>
      <vt:lpstr>Reorienting Support to High Speed Broadband</vt:lpstr>
      <vt:lpstr>Phasing Down Support for Voice</vt:lpstr>
      <vt:lpstr>Phasing Down Support for Voice Example</vt:lpstr>
      <vt:lpstr>The Bundling Order - DA 14-712</vt:lpstr>
      <vt:lpstr>Cellular Data Connections</vt:lpstr>
      <vt:lpstr>Category Two - Internal Connections</vt:lpstr>
      <vt:lpstr>Eligible Internal Connections</vt:lpstr>
      <vt:lpstr>Caching defined</vt:lpstr>
      <vt:lpstr>*NEW* Formerly Eligible as Internal Connections</vt:lpstr>
      <vt:lpstr>*NEW* Category Two – Managed Internal Broadband Service</vt:lpstr>
      <vt:lpstr>Maximizing Cost- Effective  E-rate Spending</vt:lpstr>
      <vt:lpstr>Transparent Cost and Connectivity Data</vt:lpstr>
      <vt:lpstr>FCC Form 471 online</vt:lpstr>
      <vt:lpstr>Transparent Cost and Connectivity Data</vt:lpstr>
      <vt:lpstr>Encouraging Consortia Purchasing</vt:lpstr>
      <vt:lpstr>Offering Lowest Corresponding Price</vt:lpstr>
      <vt:lpstr>Simple, Fast, and Efficient E-rate Processes</vt:lpstr>
      <vt:lpstr>Multiyear Contracts</vt:lpstr>
      <vt:lpstr>Low-Cost, High Speed Business Class Internet Access</vt:lpstr>
      <vt:lpstr>Easing Signed Contract Requirement</vt:lpstr>
      <vt:lpstr>Technology Plans</vt:lpstr>
      <vt:lpstr>Requiring Electronic Filing</vt:lpstr>
      <vt:lpstr>New Discount Principles</vt:lpstr>
      <vt:lpstr>PowerPoint Presentation</vt:lpstr>
      <vt:lpstr>Urban/Rural Classifications</vt:lpstr>
      <vt:lpstr>Community Eligibility Program (CEP)</vt:lpstr>
      <vt:lpstr>Discount Surveys</vt:lpstr>
      <vt:lpstr>Invoicing Changes</vt:lpstr>
      <vt:lpstr>Appeals</vt:lpstr>
      <vt:lpstr>Document Retention</vt:lpstr>
      <vt:lpstr>PowerPoint Presentation</vt:lpstr>
      <vt:lpstr>PowerPoint Presentation</vt:lpstr>
      <vt:lpstr>Application Timeline</vt:lpstr>
      <vt:lpstr>Completing Form 470</vt:lpstr>
      <vt:lpstr>Item 8: Category One</vt:lpstr>
      <vt:lpstr>PowerPoint Presentation</vt:lpstr>
      <vt:lpstr>Category Two </vt:lpstr>
      <vt:lpstr>PowerPoint Presentation</vt:lpstr>
      <vt:lpstr>Questions?</vt:lpstr>
      <vt:lpstr>With questions, please contact us!</vt:lpstr>
    </vt:vector>
  </TitlesOfParts>
  <Company>USAC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PowerPoint_Blank</dc:title>
  <dc:creator>ajohnson</dc:creator>
  <cp:lastModifiedBy>Gerry Zeller</cp:lastModifiedBy>
  <cp:revision>313</cp:revision>
  <cp:lastPrinted>2014-09-25T21:43:10Z</cp:lastPrinted>
  <dcterms:created xsi:type="dcterms:W3CDTF">2010-07-28T13:31:07Z</dcterms:created>
  <dcterms:modified xsi:type="dcterms:W3CDTF">2014-11-03T20:01:31Z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0x0101004F25059A2FD2E44CA82C12FB36364AB800D41A34AE52609144B24A31AC9454431E</vt:lpwstr>
  </property>
  <property fmtid="{D5CDD505-2E9C-101B-9397-08002B2CF9AE}" pid="3" name="Dept_Hidden">
    <vt:lpwstr/>
  </property>
  <property fmtid="{D5CDD505-2E9C-101B-9397-08002B2CF9AE}" pid="4" name="TemplateUrl">
    <vt:lpwstr/>
  </property>
  <property fmtid="{D5CDD505-2E9C-101B-9397-08002B2CF9AE}" pid="5" name="Order">
    <vt:r8>8600</vt:r8>
  </property>
  <property fmtid="{D5CDD505-2E9C-101B-9397-08002B2CF9AE}" pid="6" name="xd_ProgID">
    <vt:lpwstr/>
  </property>
  <property fmtid="{D5CDD505-2E9C-101B-9397-08002B2CF9AE}" pid="7" name="_CopySource">
    <vt:lpwstr/>
  </property>
  <property fmtid="{D5CDD505-2E9C-101B-9397-08002B2CF9AE}" pid="8" name="Vendor">
    <vt:lpwstr/>
  </property>
  <property fmtid="{D5CDD505-2E9C-101B-9397-08002B2CF9AE}" pid="9" name="Sticky1">
    <vt:bool>false</vt:bool>
  </property>
  <property fmtid="{D5CDD505-2E9C-101B-9397-08002B2CF9AE}" pid="10" name="_dlc_DocId">
    <vt:lpwstr/>
  </property>
  <property fmtid="{D5CDD505-2E9C-101B-9397-08002B2CF9AE}" pid="11" name="f4fed6b0c9524f39b6fad5b8bf17b2a6">
    <vt:lpwstr/>
  </property>
  <property fmtid="{D5CDD505-2E9C-101B-9397-08002B2CF9AE}" pid="12" name="Related To">
    <vt:lpwstr/>
  </property>
  <property fmtid="{D5CDD505-2E9C-101B-9397-08002B2CF9AE}" pid="13" name="a087eb0c80264ea994b8bb7d196b79bc">
    <vt:lpwstr/>
  </property>
  <property fmtid="{D5CDD505-2E9C-101B-9397-08002B2CF9AE}" pid="14" name="_dlc_DocIdUrl">
    <vt:lpwstr/>
  </property>
  <property fmtid="{D5CDD505-2E9C-101B-9397-08002B2CF9AE}" pid="15" name="Dept_Hidden0">
    <vt:lpwstr>General Counsel</vt:lpwstr>
  </property>
  <property fmtid="{D5CDD505-2E9C-101B-9397-08002B2CF9AE}" pid="16" name="Share1">
    <vt:bool>false</vt:bool>
  </property>
  <property fmtid="{D5CDD505-2E9C-101B-9397-08002B2CF9AE}" pid="17" name="Display Title">
    <vt:lpwstr/>
  </property>
  <property fmtid="{D5CDD505-2E9C-101B-9397-08002B2CF9AE}" pid="18" name="RoutingRuleDescription">
    <vt:lpwstr/>
  </property>
  <property fmtid="{D5CDD505-2E9C-101B-9397-08002B2CF9AE}" pid="19" name="Related To0">
    <vt:lpwstr/>
  </property>
  <property fmtid="{D5CDD505-2E9C-101B-9397-08002B2CF9AE}" pid="20" name="USAC_x0020_Taxonomy0">
    <vt:lpwstr>43;#Look/Feel|c8bd387e-0343-4246-a82c-3fe36b64562a</vt:lpwstr>
  </property>
  <property fmtid="{D5CDD505-2E9C-101B-9397-08002B2CF9AE}" pid="21" name="USAC_x0020_Taxonomy">
    <vt:lpwstr/>
  </property>
  <property fmtid="{D5CDD505-2E9C-101B-9397-08002B2CF9AE}" pid="22" name="USAC Taxonomy0">
    <vt:lpwstr>43</vt:lpwstr>
  </property>
  <property fmtid="{D5CDD505-2E9C-101B-9397-08002B2CF9AE}" pid="23" name="USAC Taxonomy">
    <vt:lpwstr/>
  </property>
  <property fmtid="{D5CDD505-2E9C-101B-9397-08002B2CF9AE}" pid="24" name="Owner">
    <vt:lpwstr>32;#Abby Hills</vt:lpwstr>
  </property>
  <property fmtid="{D5CDD505-2E9C-101B-9397-08002B2CF9AE}" pid="25" name="Share">
    <vt:bool>false</vt:bool>
  </property>
  <property fmtid="{D5CDD505-2E9C-101B-9397-08002B2CF9AE}" pid="26" name="Sticky">
    <vt:bool>false</vt:bool>
  </property>
</Properties>
</file>